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ess Start 2P"/>
      <p:regular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Denk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essStart2P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6.xml"/><Relationship Id="rId33" Type="http://schemas.openxmlformats.org/officeDocument/2006/relationships/font" Target="fonts/DenkOne-regular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da8a98d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da8a98d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da8a98d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da8a98d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da8a98d9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da8a98d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da8a98d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da8a98d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da8a98d9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da8a98d9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da8a98d9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da8a98d9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da8a98d9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da8a98d9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da8a98d9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da8a98d9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da8a98d9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da8a98d9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da8a98d9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da8a98d9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da7408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da7408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da8a98d9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da8a98d9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da74082a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da74082a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da74082a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da74082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da74082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da74082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da74082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da74082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da8a98d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da8a98d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a74082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a74082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da8a98d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da8a98d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da8a98d9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da8a98d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da8a98d9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da8a98d9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Checando múltiplas condições</a:t>
            </a:r>
            <a:endParaRPr sz="21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556075" y="1080000"/>
            <a:ext cx="7069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Juntando todas as outras comparações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Utilizamos os operadores lógicos para comparar múltiplas condições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and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or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and retorna True se as duas condições forem satisfeitas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or retorna True se pelo menos uma condição for satisfeita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username = ‘FlavinhoDoPneu’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password = ‘1234’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userNameDoDb = ‘flavinhodopneu’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passwordDoDb = ‘1234’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username.lower() == userNameDoDb and password == passwordDoDb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Checando se um valor está na array</a:t>
            </a:r>
            <a:endParaRPr sz="1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556075" y="1080000"/>
            <a:ext cx="70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Podemos usar os operadores </a:t>
            </a:r>
            <a:r>
              <a:rPr lang="en">
                <a:solidFill>
                  <a:srgbClr val="660000"/>
                </a:solidFill>
                <a:highlight>
                  <a:srgbClr val="CCCCCC"/>
                </a:highlight>
                <a:latin typeface="Denk One"/>
                <a:ea typeface="Denk One"/>
                <a:cs typeface="Denk One"/>
                <a:sym typeface="Denk One"/>
              </a:rPr>
              <a:t>in</a:t>
            </a: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 e </a:t>
            </a:r>
            <a:r>
              <a:rPr lang="en">
                <a:solidFill>
                  <a:srgbClr val="660000"/>
                </a:solidFill>
                <a:highlight>
                  <a:srgbClr val="CCCCCC"/>
                </a:highlight>
                <a:latin typeface="Denk One"/>
                <a:ea typeface="Denk One"/>
                <a:cs typeface="Denk One"/>
                <a:sym typeface="Denk One"/>
              </a:rPr>
              <a:t>not in   </a:t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in retorna True se o valor estiver na lista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not in retorna True se o valor NÃO estiver na lista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listaDeAlunos = [‘tony’, ‘tom holland’, ‘clodoaldo’, ‘strange’]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‘clodoaldo’ in listaDeAlunos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060" y="2346325"/>
            <a:ext cx="4813939" cy="23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556075" y="256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Expressões booleanas 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56075" y="1080000"/>
            <a:ext cx="706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“É uma outra maneira de chamar” certos testes condicionais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Um valor booleano pode ser apenas “True” ou “False”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isTheGameActive =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isTheGameActive ==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True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1426500" y="2348550"/>
            <a:ext cx="629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461100" y="1084550"/>
            <a:ext cx="7962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De maneira análoga são as perguntas que podemos fazer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“Se”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“Senão”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“Se não se”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Combinamos com todos os testes aprendidos anteriormente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Estrutura básica: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if teste: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Ação a ser feita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Idade = 18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if idade == 18: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print(“o exército está lhe esperando”)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134" name="Google Shape;134;p26"/>
          <p:cNvSpPr/>
          <p:nvPr/>
        </p:nvSpPr>
        <p:spPr>
          <a:xfrm flipH="1" rot="10800000">
            <a:off x="1045100" y="3176875"/>
            <a:ext cx="809400" cy="60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FCA2E"/>
          </a:solidFill>
          <a:ln cap="flat" cmpd="sng" w="9525">
            <a:solidFill>
              <a:srgbClr val="4F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1907625" y="3381175"/>
            <a:ext cx="55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Equivale a “Se teste retornar True faça a ação a ser feita”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" name="Google Shape;136;p26"/>
          <p:cNvSpPr/>
          <p:nvPr/>
        </p:nvSpPr>
        <p:spPr>
          <a:xfrm flipH="1" rot="1116682">
            <a:off x="5857943" y="1316262"/>
            <a:ext cx="1786948" cy="1870244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6"/>
          <p:cNvCxnSpPr/>
          <p:nvPr/>
        </p:nvCxnSpPr>
        <p:spPr>
          <a:xfrm rot="-9683806">
            <a:off x="7315837" y="2955547"/>
            <a:ext cx="742917" cy="36221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8" name="Google Shape;138;p26"/>
          <p:cNvSpPr/>
          <p:nvPr/>
        </p:nvSpPr>
        <p:spPr>
          <a:xfrm rot="-9683684">
            <a:off x="7793414" y="3281206"/>
            <a:ext cx="542554" cy="540561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6"/>
          <p:cNvCxnSpPr/>
          <p:nvPr/>
        </p:nvCxnSpPr>
        <p:spPr>
          <a:xfrm flipH="1" rot="1117397">
            <a:off x="7545195" y="2691037"/>
            <a:ext cx="1039004" cy="5977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0" name="Google Shape;140;p26"/>
          <p:cNvSpPr/>
          <p:nvPr/>
        </p:nvSpPr>
        <p:spPr>
          <a:xfrm rot="-9683684">
            <a:off x="8411751" y="2644213"/>
            <a:ext cx="542554" cy="540561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 rot="1116194">
            <a:off x="7660292" y="1932116"/>
            <a:ext cx="742917" cy="36221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2" name="Google Shape;142;p26"/>
          <p:cNvSpPr/>
          <p:nvPr/>
        </p:nvSpPr>
        <p:spPr>
          <a:xfrm flipH="1" rot="1116316">
            <a:off x="8289324" y="1784657"/>
            <a:ext cx="542554" cy="540561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">
            <a:off x="6205195" y="1693680"/>
            <a:ext cx="1092349" cy="11157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8400400" y="1823113"/>
            <a:ext cx="3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</a:t>
            </a:r>
            <a:endParaRPr b="1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8441700" y="2714400"/>
            <a:ext cx="7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else </a:t>
            </a:r>
            <a:endParaRPr b="1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808200" y="3351375"/>
            <a:ext cx="7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elif </a:t>
            </a:r>
            <a:endParaRPr b="1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461075" y="1100500"/>
            <a:ext cx="7962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Estrutura com if e else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if teste: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Faça isso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else: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Faça aquilo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idade = 18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if idade == 18: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print(“você já tem idade suficiente para votar”)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else: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print(“você não tem idade suficiente para votar”)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153" name="Google Shape;153;p27"/>
          <p:cNvSpPr/>
          <p:nvPr/>
        </p:nvSpPr>
        <p:spPr>
          <a:xfrm flipH="1" rot="10800000">
            <a:off x="573775" y="2439150"/>
            <a:ext cx="809400" cy="60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FCA2E"/>
          </a:solidFill>
          <a:ln cap="flat" cmpd="sng" w="9525">
            <a:solidFill>
              <a:srgbClr val="4F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1446550" y="2660775"/>
            <a:ext cx="55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Equivale a “Se teste retornar True faça isso, se não faça aquilo”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720000" y="219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461100" y="792325"/>
            <a:ext cx="7962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Estrutura com if, else e  elif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if teste: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Faça isso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elif outro teste: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Faça isto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else: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Faça aquilo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idade = 18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if idade == 18: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    		print(“você já tem idade suficiente para votar”)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elif idade &gt; 18 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print(“você já tem idade suficiente para votar”)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else: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    		print(“você não tem idade suficiente para votar”)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161" name="Google Shape;161;p28"/>
          <p:cNvSpPr/>
          <p:nvPr/>
        </p:nvSpPr>
        <p:spPr>
          <a:xfrm flipH="1" rot="10800000">
            <a:off x="1087975" y="2571750"/>
            <a:ext cx="809400" cy="60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FCA2E"/>
          </a:solidFill>
          <a:ln cap="flat" cmpd="sng" w="9525">
            <a:solidFill>
              <a:srgbClr val="4F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1979325" y="2745950"/>
            <a:ext cx="6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Equivale a “Se teste retornar True faça isso, se não se outro testes retornar True faça isto, senão faça aquilo”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720000" y="219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461100" y="792325"/>
            <a:ext cx="7962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Acho que ainda podemos melhorar nossa condicional sobre a idade, não acha ?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Podemos fazer multiplos testes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 combinar com if, else e elif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Estrutura básica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if teste1 and/or teste2: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	Faça algo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347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idade = 18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if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idade &gt;= 18 </a:t>
            </a: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and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idade &lt;= 70: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       	print(“seu voto é obrigatório”)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elif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idade &gt;= 16 </a:t>
            </a: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and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idade &lt; 18 </a:t>
            </a: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or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idade &gt; 70: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   	print(“seu voto é facultativo”)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Denk One"/>
                <a:ea typeface="Denk One"/>
                <a:cs typeface="Denk One"/>
                <a:sym typeface="Denk One"/>
              </a:rPr>
              <a:t>else</a:t>
            </a: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        	print(“você ainda não tem idade para votar”)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720000" y="219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61100" y="792325"/>
            <a:ext cx="7962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Cuidado com a identação !!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Tudo que estiver identado após o if será executado apenas se o teste estiver certo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Tome cuidado quando fizer um bloco de if’s e else’s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347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if teste1: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Faça algo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if teste2: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	Faça outra coisa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Caso teste1 seja False o programa não fará o teste2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720000" y="219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statements</a:t>
            </a:r>
            <a:endParaRPr sz="25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461100" y="792325"/>
            <a:ext cx="7962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Cuidado com a maneira como você encadeia os testes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347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Exemplo 1 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if teste1: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Faça algo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if teste2: 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Faça outra coisa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347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Exemplo 2: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If teste2: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Faça algo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Elif teste2: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		Faça outra coisa</a:t>
            </a:r>
            <a:endParaRPr>
              <a:solidFill>
                <a:srgbClr val="182347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547150" y="225400"/>
            <a:ext cx="62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O'Que</a:t>
            </a: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vamos ver hoje ? 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300846" y="925525"/>
            <a:ext cx="6220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Uma rapida definição  </a:t>
            </a:r>
            <a:endParaRPr sz="19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194450" y="1943422"/>
            <a:ext cx="6617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Testes condicionais</a:t>
            </a:r>
            <a:endParaRPr sz="19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94450" y="2961326"/>
            <a:ext cx="4797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statement </a:t>
            </a:r>
            <a:endParaRPr sz="19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176400" y="2158700"/>
            <a:ext cx="879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Vamos praticar bem muito!!!</a:t>
            </a:r>
            <a:endParaRPr sz="24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426500" y="1518625"/>
            <a:ext cx="629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“Ser ruim em alguma coisa é o primeiro passo para se tornar bom em alguma coisa”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426500" y="2488225"/>
            <a:ext cx="62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-Jake</a:t>
            </a:r>
            <a:endParaRPr sz="1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9033" l="0" r="0" t="0"/>
          <a:stretch/>
        </p:blipFill>
        <p:spPr>
          <a:xfrm>
            <a:off x="-143450" y="2763850"/>
            <a:ext cx="3276526" cy="19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426500" y="1518625"/>
            <a:ext cx="629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Obrigado!!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Ainda com dúvida ?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 em contato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426500" y="2348550"/>
            <a:ext cx="629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Uma rápida definição </a:t>
            </a:r>
            <a:endParaRPr sz="2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Oque é isso ? </a:t>
            </a:r>
            <a:endParaRPr sz="28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43350" y="1168050"/>
            <a:ext cx="7069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São estruturas usadas para testar condições e tomar decisões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Assim como em situações cotidianas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Temos as perguntas “se”, “senão” e “se não se”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Elas podem ser combinadas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238" y="2861250"/>
            <a:ext cx="5231525" cy="2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426500" y="2348550"/>
            <a:ext cx="629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Testes condicionais</a:t>
            </a:r>
            <a:endParaRPr sz="2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Checando igualdade</a:t>
            </a:r>
            <a:endParaRPr sz="24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052950" y="1168050"/>
            <a:ext cx="70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Quando você quer verificar se o valor de uma variável é igual a um certo valor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Utilizamos o operador  </a:t>
            </a:r>
            <a:r>
              <a:rPr lang="en">
                <a:solidFill>
                  <a:srgbClr val="660000"/>
                </a:solidFill>
                <a:highlight>
                  <a:srgbClr val="CCCCCC"/>
                </a:highlight>
                <a:latin typeface="Denk One"/>
                <a:ea typeface="Denk One"/>
                <a:cs typeface="Denk One"/>
                <a:sym typeface="Denk One"/>
              </a:rPr>
              <a:t>==</a:t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nomeDoProfessor = ‘Rafael’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nomeDoProfessor == ‘Rafael’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Ignorando maiúsculas e minúsculas</a:t>
            </a:r>
            <a:endParaRPr sz="22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824350" y="1168050"/>
            <a:ext cx="706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Em alguns caso o teste pode resultar em um falso resultado.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Isso acontece quando queremos comparar nomes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 maiúsculas e minúsculas não importam na comparação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Devido às letras maiúsculas ou minúsculas, o teste pode resultar no contrário ao que é esperado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entradaDoUsuario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nomeGuardadoNoDb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entradaDoUsuario == nomeGuardadoNoDb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False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Ignorando maiúsculas e minúsculas</a:t>
            </a:r>
            <a:endParaRPr sz="19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43350" y="1168050"/>
            <a:ext cx="7069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Para resolver isso podemos usar duas funções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lower() - transforma todas as letras da frase em minúscula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upper() - transforma todas as letras da frase em maiúscula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entradaDoUsuario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nomeGuardadoNoDb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entradaDoUsuario.lower() == nomeGuardadoNoDb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O mesmo pode ser feito com upper():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entradaDoUsuario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nomeGuardadoNoDb = ‘FRANCISGLEYDSON’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entradaDoUsuario.upper() == nomeGuardadoNoDb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&gt;&gt; True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Comparações numéricas</a:t>
            </a:r>
            <a:endParaRPr sz="25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443350" y="1168050"/>
            <a:ext cx="706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Quando você precisa checar se o valor de uma variável é igual a um certo número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É bem parecido com a comparação com nomes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Também utilizamos o operador  </a:t>
            </a:r>
            <a:r>
              <a:rPr lang="en">
                <a:solidFill>
                  <a:srgbClr val="660000"/>
                </a:solidFill>
                <a:highlight>
                  <a:srgbClr val="CCCCCC"/>
                </a:highlight>
                <a:latin typeface="Denk One"/>
                <a:ea typeface="Denk One"/>
                <a:cs typeface="Denk One"/>
                <a:sym typeface="Denk One"/>
              </a:rPr>
              <a:t>==</a:t>
            </a: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 ou o operador </a:t>
            </a:r>
            <a:r>
              <a:rPr lang="en">
                <a:solidFill>
                  <a:srgbClr val="660000"/>
                </a:solidFill>
                <a:highlight>
                  <a:srgbClr val="CCCCCC"/>
                </a:highlight>
                <a:latin typeface="Denk One"/>
                <a:ea typeface="Denk One"/>
                <a:cs typeface="Denk One"/>
                <a:sym typeface="Denk One"/>
              </a:rPr>
              <a:t>!=</a:t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highlight>
                <a:srgbClr val="CCCCCC"/>
              </a:highlight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Mas também podemos utilizar os operadores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   maior que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&lt;   menor que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&gt;= maior que ou igual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&lt;= menor que ou igual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Denk One"/>
              <a:buChar char="●"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Exemplo: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preco_do_arroz = 15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preco_do_arroz &gt; 3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Denk One"/>
                <a:ea typeface="Denk One"/>
                <a:cs typeface="Denk One"/>
                <a:sym typeface="Denk One"/>
              </a:rPr>
              <a:t>	&gt;&gt; True </a:t>
            </a:r>
            <a:endParaRPr>
              <a:solidFill>
                <a:srgbClr val="6600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